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6" r:id="rId9"/>
    <p:sldId id="267" r:id="rId10"/>
    <p:sldId id="269" r:id="rId11"/>
    <p:sldId id="263" r:id="rId12"/>
    <p:sldId id="268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1" autoAdjust="0"/>
    <p:restoredTop sz="94660"/>
  </p:normalViewPr>
  <p:slideViewPr>
    <p:cSldViewPr>
      <p:cViewPr varScale="1">
        <p:scale>
          <a:sx n="85" d="100"/>
          <a:sy n="85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80CFC-E305-4583-B532-319AE1A19FA5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93F27-04BE-410E-AD5D-B39C2DF18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95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3A8D5-27B6-4790-BB16-C19FB8253531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D52D-4610-4467-AF94-A1AB77216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81E5C-EB99-47EC-9C0C-E46EB9BD07A1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4B7E0-0824-4381-96CB-3FC37EC4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9B79F-E8FC-4C3E-BE89-5BE8966E8D83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2FBBC-21F0-4E08-B48B-57BEF3749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4B2DD-D4D2-4C01-A1D1-2E87458AA638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BE3BE-3137-484E-A15F-671BEF9E6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D52E-C1E9-4EBC-9414-A480C636C7B3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853AD-44DD-4967-AA8E-11200BB05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3D441-84AF-4BEB-883E-8CFB8822E4EC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31CA2-0064-4F35-978E-632BD81FE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FA6F7-7B00-43BD-A2F4-E9759FF13AC8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CFBD2-D286-4E66-80A3-100FCEC9E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11AE-02C2-487B-9DC9-58E605FBDB7E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72DD-4599-498B-860E-A90AC4BE7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AF329-D3C6-4579-8555-2D2329147485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3635-1F9E-4F4A-8819-9DF61A1F5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E32D-BCC7-4B85-A146-DCEC56D98437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BF64B-1FBE-4FE5-BC2E-FEDDDDAD1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92506-5EC4-4921-B609-36E54F3074D0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550E4-A626-40F8-8BCC-A954AEFCD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0A5ED6-73BB-4630-9FC9-CF0779A32E67}" type="datetimeFigureOut">
              <a:rPr lang="en-US"/>
              <a:pPr>
                <a:defRPr/>
              </a:pPr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7C58B-3918-4F4C-B224-DEAC387D9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p.com/aboutus/history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rporate.homedepot.com/wps/portal/!ut/p/c1/04_SB8K8xLLM9MSSzPy8xBz9CP0os3gDdwNHH0sfE3M3AzMPJ8MAF0sDKND388jPTdUvyHZUBAB6afqn/dl2/d1/L2dJQSEvUUt3QS9ZQnB3LzZfMEcwQUw5TDQ3RjA2SEIxUEQ5MDAwMDAwMDA!/?nID=6_0G0AL9L47F06HB1PD900000000&amp;cID=6_0G0AL9L47F06HB1PD900000000" TargetMode="External"/><Relationship Id="rId2" Type="http://schemas.openxmlformats.org/officeDocument/2006/relationships/hyperlink" Target="http://corporate.homedepot.com/wps/portal/Histo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rporate.homedepot.com/wps/portal/!ut/p/c1/04_SB8K8xLLM9MSSzPy8xBz9CP0os3gDdwNHH0sfE3M3AzMPJ8MAF0sDKND388jPTdUvyHZUBAB6afqn/dl2/d1/L2dJQSEvUUt3QS9ZQnB3LzZfMEcwQUw5TDQ3RjA2SEIxUEQ5MDAwMDAwMDA!/?nID=6_0G0AL9L47F06HB1PD900000000&amp;cID=6_0G0AL9L47F06HB1PD900000000" TargetMode="External"/><Relationship Id="rId2" Type="http://schemas.openxmlformats.org/officeDocument/2006/relationships/hyperlink" Target="http://corporate.homedepot.com/wps/portal/!ut/p/c1/04_SB8K8xLLM9MSSzPy8xBz9CP0os3gDdwNHH0sfE3M3AzMPJ8MAN0sDKADKR2LKmxrD5fHr9vPIz03VL8iNKAcAQCkbGA!!/dl2/d1/L2dJQSEvUUt3QS9ZQnB3LzZfMEcwQUw5MTU1RjBVSEExR0xUMzAwMDAwMDA!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vestorwords.com/3467/operation.html" TargetMode="External"/><Relationship Id="rId3" Type="http://schemas.openxmlformats.org/officeDocument/2006/relationships/hyperlink" Target="http://en.wikipedia.org/wiki/Venture" TargetMode="External"/><Relationship Id="rId7" Type="http://schemas.openxmlformats.org/officeDocument/2006/relationships/hyperlink" Target="http://www.investorwords.com/623/business.html" TargetMode="External"/><Relationship Id="rId2" Type="http://schemas.openxmlformats.org/officeDocument/2006/relationships/hyperlink" Target="http://en.wikipedia.org/wiki/Organ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storwords.com/2599/investment.html" TargetMode="External"/><Relationship Id="rId5" Type="http://schemas.openxmlformats.org/officeDocument/2006/relationships/hyperlink" Target="http://www.investorwords.com/2143/gain.html" TargetMode="External"/><Relationship Id="rId4" Type="http://schemas.openxmlformats.org/officeDocument/2006/relationships/hyperlink" Target="http://en.wikipedia.org/wiki/Idea" TargetMode="External"/><Relationship Id="rId9" Type="http://schemas.openxmlformats.org/officeDocument/2006/relationships/hyperlink" Target="http://www.investorwords.com/1842/expens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9G_bHMuT25LrHAA8s6JzbkF;_ylu=X3oDMTBpc2ozM2gzBHBvcwM0BHNlYwNzcgR2dGlkAw--/SIG=1gq7bqsau/EXP=1265606830/**http:/images.search.yahoo.com/images/view?back=http://images.search.yahoo.com/search/images?_adv_prop=image&amp;va=coca-cola&amp;fr=mcsaoffblock&amp;w=289&amp;h=289&amp;imgurl=www.saga.vn/Saga_Gallery/MemberUploadImage/coca-cola%5b1%5d.jpg&amp;rurl=http://www.saga.vn/view.aspx?id=7960&amp;size=13k&amp;name=coca+cola+1++jpg&amp;p=coca-cola&amp;oid=d5851f50ce06cf14&amp;fr2=&amp;no=4&amp;tt=1741141&amp;sigr=114osc4mo&amp;sigi=11vd3k8uo&amp;sigb=12pr5arnt" TargetMode="External"/><Relationship Id="rId2" Type="http://schemas.openxmlformats.org/officeDocument/2006/relationships/hyperlink" Target="http://www.thecoca-colacompany.com/heritage/chronicle_birth_refreshing_ide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9G_bHMuT25LrHAA9c6JzbkF;_ylu=X3oDMTBpc2VvdmQ2BHBvcwM3BHNlYwNzcgR2dGlkAw--/SIG=1gbcf5tsq/EXP=1265606830/**http:/images.search.yahoo.com/images/view?back=http://images.search.yahoo.com/search/images?_adv_prop=image&amp;va=coca-cola&amp;fr=mcsaoffblock&amp;w=450&amp;h=310&amp;imgurl=geraldofreire.uol.com.br/coca-cola_logo.jpg&amp;rurl=http://geraldofreire.uol.com.br/conteudoPrimeirapagina2405.4.htm&amp;size=30k&amp;name=coca+cola+logo+j...&amp;p=coca-cola&amp;oid=bc9542d6054b2686&amp;fr2=&amp;no=7&amp;tt=1741141&amp;sigr=120l88jj7&amp;sigi=11b5f8ruf&amp;sigb=12pr5arnt" TargetMode="External"/><Relationship Id="rId2" Type="http://schemas.openxmlformats.org/officeDocument/2006/relationships/hyperlink" Target="http://www.gpb.org/georgiastories/stories/coca-col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d/d1/Delta_logo.sv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urope" TargetMode="External"/><Relationship Id="rId13" Type="http://schemas.openxmlformats.org/officeDocument/2006/relationships/hyperlink" Target="http://en.wikipedia.org/wiki/Australia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://en.wikipedia.org/wiki/Atlanta" TargetMode="External"/><Relationship Id="rId7" Type="http://schemas.openxmlformats.org/officeDocument/2006/relationships/hyperlink" Target="http://en.wikipedia.org/wiki/South_America" TargetMode="External"/><Relationship Id="rId12" Type="http://schemas.openxmlformats.org/officeDocument/2006/relationships/hyperlink" Target="http://en.wikipedia.org/wiki/Caribbean" TargetMode="External"/><Relationship Id="rId17" Type="http://schemas.openxmlformats.org/officeDocument/2006/relationships/hyperlink" Target="http://upload.wikimedia.org/wikipedia/en/d/d1/Delta_logo.svg" TargetMode="External"/><Relationship Id="rId2" Type="http://schemas.openxmlformats.org/officeDocument/2006/relationships/hyperlink" Target="http://en.wikipedia.org/wiki/Airline" TargetMode="External"/><Relationship Id="rId16" Type="http://schemas.openxmlformats.org/officeDocument/2006/relationships/hyperlink" Target="http://en.wikipedia.org/wiki/Antarct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North_America" TargetMode="External"/><Relationship Id="rId11" Type="http://schemas.openxmlformats.org/officeDocument/2006/relationships/hyperlink" Target="http://en.wikipedia.org/wiki/Middle_East" TargetMode="External"/><Relationship Id="rId5" Type="http://schemas.openxmlformats.org/officeDocument/2006/relationships/hyperlink" Target="http://en.wikipedia.org/wiki/World's_largest_airlines" TargetMode="External"/><Relationship Id="rId15" Type="http://schemas.openxmlformats.org/officeDocument/2006/relationships/hyperlink" Target="http://en.wikipedia.org/wiki/Los_Angeles" TargetMode="External"/><Relationship Id="rId10" Type="http://schemas.openxmlformats.org/officeDocument/2006/relationships/hyperlink" Target="http://en.wikipedia.org/wiki/Africa" TargetMode="External"/><Relationship Id="rId4" Type="http://schemas.openxmlformats.org/officeDocument/2006/relationships/hyperlink" Target="http://en.wikipedia.org/wiki/Georgia_(U.S._state)" TargetMode="External"/><Relationship Id="rId9" Type="http://schemas.openxmlformats.org/officeDocument/2006/relationships/hyperlink" Target="http://en.wikipedia.org/wiki/Asia" TargetMode="External"/><Relationship Id="rId14" Type="http://schemas.openxmlformats.org/officeDocument/2006/relationships/hyperlink" Target="http://en.wikipedia.org/wiki/Sydney,_Australi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ta.com/about_delta/corporate_information/delta_stats_facts/index.jsp" TargetMode="External"/><Relationship Id="rId2" Type="http://schemas.openxmlformats.org/officeDocument/2006/relationships/hyperlink" Target="http://en.wikipedia.org/wiki/Delta_Air_Lin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upload.wikimedia.org/wikipedia/en/d/d1/Delta_logo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>
                <a:latin typeface="Comic Sans MS" pitchFamily="66" charset="0"/>
              </a:rPr>
              <a:t>Unit 6 </a:t>
            </a:r>
            <a:br>
              <a:rPr lang="en-US" b="1" u="sng" dirty="0" smtClean="0">
                <a:latin typeface="Comic Sans MS" pitchFamily="66" charset="0"/>
              </a:rPr>
            </a:br>
            <a:r>
              <a:rPr lang="en-US" b="1" u="sng" dirty="0" smtClean="0">
                <a:latin typeface="Comic Sans MS" pitchFamily="66" charset="0"/>
              </a:rPr>
              <a:t>GA’s Businesses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SS8E3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The student will evaluate the influence of Georgia's economic growth and development.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Define profit and describe how profit is an incentive for entrepreneurs.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. Explain how entrepreneurs take risks to develop new goods and services to start a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business.</a:t>
            </a:r>
          </a:p>
          <a:p>
            <a:pPr marL="514350" indent="-514350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. Evaluate the importance of entrepreneurs in Georgia who developed such enterprises as Coca-Cola, Delta Airlines, Georgia-Pacific, and Home Depot.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Georgia-Pacific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9144000" cy="5715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1" name="Picture 5" descr="Georgia Pacific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696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48800" cy="9144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Georgia-Pacific</a:t>
            </a:r>
            <a:endParaRPr lang="en-US" b="1" u="sng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  <a:hlinkClick r:id="rId2"/>
              </a:rPr>
              <a:t>http://www.gp.com/aboutus/history/index.html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Comic Sans MS" pitchFamily="66" charset="0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2046288"/>
            <a:ext cx="91440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Calibri" pitchFamily="34" charset="0"/>
              </a:rPr>
              <a:t>  </a:t>
            </a:r>
            <a:r>
              <a:rPr lang="en-US" sz="4500">
                <a:latin typeface="Calibri" pitchFamily="34" charset="0"/>
              </a:rPr>
              <a:t> </a:t>
            </a:r>
            <a:r>
              <a:rPr lang="en-US" sz="3000">
                <a:latin typeface="Comic Sans MS" pitchFamily="66" charset="0"/>
              </a:rPr>
              <a:t>Founded in 1927 as a wholesaler of hardwood lumber, </a:t>
            </a:r>
            <a:r>
              <a:rPr lang="en-US" sz="3000">
                <a:solidFill>
                  <a:srgbClr val="FF0000"/>
                </a:solidFill>
                <a:latin typeface="Comic Sans MS" pitchFamily="66" charset="0"/>
              </a:rPr>
              <a:t>Georgia-Pacific</a:t>
            </a:r>
            <a:r>
              <a:rPr lang="en-US" sz="3000">
                <a:latin typeface="Comic Sans MS" pitchFamily="66" charset="0"/>
              </a:rPr>
              <a:t> has grown through expansion to become one of the world's leading manufacturers and marketers of tissue, pulp, paper, packaging, building products and related chemicals.</a:t>
            </a:r>
          </a:p>
          <a:p>
            <a:pPr eaLnBrk="0" hangingPunct="0"/>
            <a:r>
              <a:rPr lang="en-US" sz="3000">
                <a:latin typeface="Comic Sans MS" pitchFamily="66" charset="0"/>
              </a:rPr>
              <a:t>Headquartered in </a:t>
            </a:r>
            <a:r>
              <a:rPr lang="en-US" sz="3000" u="sng">
                <a:latin typeface="Comic Sans MS" pitchFamily="66" charset="0"/>
              </a:rPr>
              <a:t>Atlanta</a:t>
            </a:r>
            <a:r>
              <a:rPr lang="en-US" sz="3000">
                <a:latin typeface="Comic Sans MS" pitchFamily="66" charset="0"/>
              </a:rPr>
              <a:t>, </a:t>
            </a:r>
            <a:r>
              <a:rPr lang="en-US" sz="3000">
                <a:solidFill>
                  <a:srgbClr val="FF0000"/>
                </a:solidFill>
                <a:latin typeface="Comic Sans MS" pitchFamily="66" charset="0"/>
              </a:rPr>
              <a:t>Georgia-Pacific </a:t>
            </a:r>
            <a:r>
              <a:rPr lang="en-US" sz="3000">
                <a:latin typeface="Comic Sans MS" pitchFamily="66" charset="0"/>
              </a:rPr>
              <a:t>employs more than 45,000 people at approximately 300 locations worldwide. </a:t>
            </a:r>
          </a:p>
        </p:txBody>
      </p:sp>
      <p:pic>
        <p:nvPicPr>
          <p:cNvPr id="23556" name="Picture 5" descr="80 Years of Achieve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41825" y="2674938"/>
            <a:ext cx="27527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Home Depot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b="1" u="sng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4579" name="Picture 5" descr="exteri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Home Depot</a:t>
            </a:r>
            <a:endParaRPr lang="en-US" b="1" u="sng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  <a:hlinkClick r:id="rId2"/>
              </a:rPr>
              <a:t>http://corporate.homedepot.com/wps/portal/History</a:t>
            </a: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sz="3300" smtClean="0">
                <a:latin typeface="Comic Sans MS" pitchFamily="66" charset="0"/>
              </a:rPr>
              <a:t>The Home Depot was founded in 1978 by Bernie Marcus and Arthur Blank. Along with investment banker Ken Langone and merchandising guru Pat Farrah, the founders’ vision of one-stop shopping for the do-it-yourselfer came to fruition when they opened the first two Home Depot stores on June 22, 1979, in </a:t>
            </a:r>
            <a:r>
              <a:rPr lang="en-US" sz="3300" smtClean="0">
                <a:solidFill>
                  <a:srgbClr val="FF0000"/>
                </a:solidFill>
                <a:latin typeface="Comic Sans MS" pitchFamily="66" charset="0"/>
              </a:rPr>
              <a:t>Atlanta</a:t>
            </a:r>
            <a:r>
              <a:rPr lang="en-US" sz="3300" smtClean="0">
                <a:latin typeface="Comic Sans MS" pitchFamily="66" charset="0"/>
              </a:rPr>
              <a:t>, Georgia. </a:t>
            </a:r>
          </a:p>
        </p:txBody>
      </p:sp>
      <p:pic>
        <p:nvPicPr>
          <p:cNvPr id="25603" name="Picture 5" descr="The Home Depot 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52400"/>
            <a:ext cx="129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Home Depot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Did you know</a:t>
            </a:r>
            <a:r>
              <a:rPr lang="en-US" smtClean="0"/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Comic Sans MS" pitchFamily="66" charset="0"/>
                <a:hlinkClick r:id="rId2"/>
              </a:rPr>
              <a:t>http://corporate.homedepot.com/wps/portal/!ut/p/c1/04_SB8K8xLLM9MSSzPy8xBz9CP0os3gDdwNHH0sfE3M3AzMPJ8MAN0sDKADKR2LKmxrD5fHr9vPIz03VL8iNKAcAQCkbGA!!/dl2/d1/L2dJQSEvUUt3QS9ZQnB3LzZfMEcwQUw5MTU1RjBVSEExR0xUMzAwMDAwMDA!/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Comic Sans MS" pitchFamily="66" charset="0"/>
            </a:endParaRPr>
          </a:p>
        </p:txBody>
      </p:sp>
      <p:pic>
        <p:nvPicPr>
          <p:cNvPr id="26627" name="Picture 5" descr="The Home Depot 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Entrepreneurs</a:t>
            </a:r>
            <a:endParaRPr lang="en-US" b="1" u="sng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b="1" u="sng" smtClean="0">
                <a:latin typeface="Comic Sans MS" pitchFamily="66" charset="0"/>
              </a:rPr>
              <a:t>Definition: </a:t>
            </a:r>
            <a:r>
              <a:rPr lang="en-US" smtClean="0">
                <a:latin typeface="Comic Sans MS" pitchFamily="66" charset="0"/>
              </a:rPr>
              <a:t>is a person who has possession of a new </a:t>
            </a:r>
            <a:r>
              <a:rPr lang="en-US" smtClean="0">
                <a:latin typeface="Comic Sans MS" pitchFamily="66" charset="0"/>
                <a:hlinkClick r:id="rId2" action="ppaction://hlinkfile" tooltip="Organization"/>
              </a:rPr>
              <a:t>enterprise</a:t>
            </a:r>
            <a:r>
              <a:rPr lang="en-US" smtClean="0">
                <a:latin typeface="Comic Sans MS" pitchFamily="66" charset="0"/>
              </a:rPr>
              <a:t>, </a:t>
            </a:r>
            <a:r>
              <a:rPr lang="en-US" smtClean="0">
                <a:latin typeface="Comic Sans MS" pitchFamily="66" charset="0"/>
                <a:hlinkClick r:id="rId3" action="ppaction://hlinkfile" tooltip="Venture"/>
              </a:rPr>
              <a:t>venture</a:t>
            </a:r>
            <a:r>
              <a:rPr lang="en-US" smtClean="0">
                <a:latin typeface="Comic Sans MS" pitchFamily="66" charset="0"/>
              </a:rPr>
              <a:t> or </a:t>
            </a:r>
            <a:r>
              <a:rPr lang="en-US" smtClean="0">
                <a:latin typeface="Comic Sans MS" pitchFamily="66" charset="0"/>
                <a:hlinkClick r:id="rId4" action="ppaction://hlinkfile" tooltip="Idea"/>
              </a:rPr>
              <a:t>idea</a:t>
            </a:r>
            <a:r>
              <a:rPr lang="en-US" smtClean="0">
                <a:latin typeface="Comic Sans MS" pitchFamily="66" charset="0"/>
              </a:rPr>
              <a:t> and assumes significant accountability for the inherent risks and the outcome.</a:t>
            </a:r>
          </a:p>
          <a:p>
            <a:pPr eaLnBrk="1" hangingPunct="1"/>
            <a:endParaRPr lang="en-US" b="1" u="sng" smtClean="0">
              <a:latin typeface="Comic Sans MS" pitchFamily="66" charset="0"/>
            </a:endParaRPr>
          </a:p>
          <a:p>
            <a:pPr eaLnBrk="1" hangingPunct="1"/>
            <a:r>
              <a:rPr lang="en-US" b="1" u="sng" smtClean="0">
                <a:latin typeface="Comic Sans MS" pitchFamily="66" charset="0"/>
              </a:rPr>
              <a:t>Profit- </a:t>
            </a:r>
            <a:r>
              <a:rPr lang="en-US" smtClean="0">
                <a:latin typeface="Comic Sans MS" pitchFamily="66" charset="0"/>
              </a:rPr>
              <a:t>The positive </a:t>
            </a:r>
            <a:r>
              <a:rPr lang="en-US" smtClean="0">
                <a:latin typeface="Comic Sans MS" pitchFamily="66" charset="0"/>
                <a:hlinkClick r:id="rId5"/>
              </a:rPr>
              <a:t>gain</a:t>
            </a:r>
            <a:r>
              <a:rPr lang="en-US" smtClean="0">
                <a:latin typeface="Comic Sans MS" pitchFamily="66" charset="0"/>
              </a:rPr>
              <a:t> from an </a:t>
            </a:r>
            <a:r>
              <a:rPr lang="en-US" smtClean="0">
                <a:latin typeface="Comic Sans MS" pitchFamily="66" charset="0"/>
                <a:hlinkClick r:id="rId6"/>
              </a:rPr>
              <a:t>investment</a:t>
            </a:r>
            <a:r>
              <a:rPr lang="en-US" smtClean="0">
                <a:latin typeface="Comic Sans MS" pitchFamily="66" charset="0"/>
              </a:rPr>
              <a:t> or </a:t>
            </a:r>
            <a:r>
              <a:rPr lang="en-US" smtClean="0">
                <a:latin typeface="Comic Sans MS" pitchFamily="66" charset="0"/>
                <a:hlinkClick r:id="rId7"/>
              </a:rPr>
              <a:t>business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en-US" smtClean="0">
                <a:latin typeface="Comic Sans MS" pitchFamily="66" charset="0"/>
                <a:hlinkClick r:id="rId8"/>
              </a:rPr>
              <a:t>operation</a:t>
            </a:r>
            <a:r>
              <a:rPr lang="en-US" smtClean="0">
                <a:latin typeface="Comic Sans MS" pitchFamily="66" charset="0"/>
              </a:rPr>
              <a:t> after subtracting for all </a:t>
            </a:r>
            <a:r>
              <a:rPr lang="en-US" smtClean="0">
                <a:latin typeface="Comic Sans MS" pitchFamily="66" charset="0"/>
                <a:hlinkClick r:id="rId9"/>
              </a:rPr>
              <a:t>expenses</a:t>
            </a:r>
            <a:r>
              <a:rPr lang="en-US" smtClean="0">
                <a:latin typeface="Comic Sans MS" pitchFamily="66" charset="0"/>
              </a:rPr>
              <a:t>.  (</a:t>
            </a:r>
            <a:r>
              <a:rPr lang="en-US" smtClean="0">
                <a:solidFill>
                  <a:srgbClr val="FF0000"/>
                </a:solidFill>
                <a:latin typeface="Comic Sans MS" pitchFamily="66" charset="0"/>
              </a:rPr>
              <a:t>The money made for the business owner</a:t>
            </a:r>
            <a:r>
              <a:rPr lang="en-US" smtClean="0">
                <a:latin typeface="Comic Sans MS" pitchFamily="66" charset="0"/>
              </a:rPr>
              <a:t>)</a:t>
            </a:r>
            <a:endParaRPr lang="en-US" b="1" u="sng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Comic Sans MS" pitchFamily="66" charset="0"/>
              </a:rPr>
              <a:t>How do entrepreneurs take risks to develop new goods and services to start a business?</a:t>
            </a:r>
            <a:endParaRPr lang="en-US" b="1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AutoNum type="arabicPeriod"/>
            </a:pPr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Loans taken out to start business and have to be paid back every month PLUS interest.</a:t>
            </a:r>
          </a:p>
          <a:p>
            <a:pPr marL="514350" indent="-514350" algn="l" eaLnBrk="1" hangingPunct="1"/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2. Needs a good market- Ex: can’t sell snow mobiles or shrimp boats in T’ville!</a:t>
            </a:r>
          </a:p>
          <a:p>
            <a:pPr marL="514350" indent="-514350" algn="l" eaLnBrk="1" hangingPunct="1"/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3. Overhead bills aren’t too much- Ex: rent, electricity, payroll for employees, merchandise etc..</a:t>
            </a:r>
          </a:p>
          <a:p>
            <a:pPr marL="514350" indent="-514350" algn="l" eaLnBrk="1" hangingPunct="1"/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4. Good location for business</a:t>
            </a:r>
          </a:p>
          <a:p>
            <a:pPr marL="514350" indent="-514350" algn="l" eaLnBrk="1" hangingPunct="1"/>
            <a:r>
              <a:rPr lang="en-US" sz="2800" smtClean="0">
                <a:solidFill>
                  <a:schemeClr val="tx1"/>
                </a:solidFill>
                <a:latin typeface="Comic Sans MS" pitchFamily="66" charset="0"/>
              </a:rPr>
              <a:t>5. Being their own boss- are they disciplined enough for job, dedicated enough, structured enough?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Coca-Cola</a:t>
            </a:r>
            <a:endParaRPr lang="en-US" b="1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omic Sans MS" pitchFamily="66" charset="0"/>
                <a:hlinkClick r:id="rId2"/>
              </a:rPr>
              <a:t>http://www.thecoca-colacompany.com/heritage/chronicle_birth_refreshing_idea.html</a:t>
            </a:r>
            <a:endParaRPr lang="en-US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Coca-Cola</a:t>
            </a:r>
            <a:r>
              <a:rPr lang="en-US" dirty="0" smtClean="0">
                <a:latin typeface="Comic Sans MS" pitchFamily="66" charset="0"/>
              </a:rPr>
              <a:t> was born in Atlanta, Georgia, on May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8, 1886.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u="sng" baseline="30000" dirty="0" smtClean="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 owner- Doc Pemberton</a:t>
            </a:r>
            <a:r>
              <a:rPr lang="en-US" dirty="0" smtClean="0">
                <a:latin typeface="Comic Sans MS" pitchFamily="66" charset="0"/>
              </a:rPr>
              <a:t>, local pharmacist.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One afternoon, he stirred up a fragrant, caramel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colored liquid and, when it was done, he carried it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a few doors down to Jacobs' Pharmacy. Here, the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mixture was combined with carbonated water 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sampled by customers who all agreed -- this new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drink was something special. So Jacobs' Pharmacy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put it on sale for five cents a glass. 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u="sng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6387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Coca-Cola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u="sng" baseline="30000" dirty="0" smtClean="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 owner- </a:t>
            </a:r>
            <a:r>
              <a:rPr lang="en-US" dirty="0" smtClean="0">
                <a:latin typeface="Comic Sans MS" pitchFamily="66" charset="0"/>
              </a:rPr>
              <a:t>1888 sold for $2300 to </a:t>
            </a:r>
            <a:r>
              <a:rPr lang="en-US" u="sng" dirty="0" err="1" smtClean="0">
                <a:solidFill>
                  <a:srgbClr val="FF0000"/>
                </a:solidFill>
                <a:latin typeface="Comic Sans MS" pitchFamily="66" charset="0"/>
              </a:rPr>
              <a:t>Asa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 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Candler</a:t>
            </a:r>
            <a:r>
              <a:rPr lang="en-US" u="sng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 natural born salesman, transformed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Coca-Cola from an invention into a business. He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knew there were thirsty people out there, 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Candler found brilliant and innovative ways 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introduce them to this exciting new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refreshment.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latin typeface="Comic Sans MS" pitchFamily="66" charset="0"/>
              </a:rPr>
              <a:t>-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u="sng" baseline="30000" dirty="0" smtClean="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 owner-</a:t>
            </a:r>
            <a:r>
              <a:rPr lang="en-US" u="sng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1919 sold for $25 million to </a:t>
            </a: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Ernest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>
                <a:solidFill>
                  <a:srgbClr val="FF0000"/>
                </a:solidFill>
                <a:latin typeface="Comic Sans MS" pitchFamily="66" charset="0"/>
              </a:rPr>
              <a:t>Woodruff</a:t>
            </a:r>
            <a:r>
              <a:rPr lang="en-US" u="sng" dirty="0" smtClean="0">
                <a:latin typeface="Comic Sans MS" pitchFamily="66" charset="0"/>
              </a:rPr>
              <a:t>. </a:t>
            </a:r>
            <a:r>
              <a:rPr lang="en-US" dirty="0" smtClean="0">
                <a:latin typeface="Comic Sans MS" pitchFamily="66" charset="0"/>
              </a:rPr>
              <a:t>His son,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Robert</a:t>
            </a:r>
            <a:r>
              <a:rPr lang="en-US" dirty="0" smtClean="0">
                <a:latin typeface="Comic Sans MS" pitchFamily="66" charset="0"/>
              </a:rPr>
              <a:t> became President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of Coca- Cola and he led the expansion of Coca-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mic Sans MS" pitchFamily="66" charset="0"/>
              </a:rPr>
              <a:t>Cola overseas. Now it’s an international Co.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Coca-Cola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GA stories: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Comic Sans MS" pitchFamily="66" charset="0"/>
                <a:hlinkClick r:id="rId2"/>
              </a:rPr>
              <a:t>http://www.gpb.org/georgiastories/stories/coca-cola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/>
            <a:endParaRPr lang="en-US" smtClean="0">
              <a:latin typeface="Comic Sans MS" pitchFamily="66" charset="0"/>
            </a:endParaRPr>
          </a:p>
        </p:txBody>
      </p:sp>
      <p:pic>
        <p:nvPicPr>
          <p:cNvPr id="18435" name="Picture 4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648200"/>
            <a:ext cx="3276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Delta Airlines</a:t>
            </a:r>
            <a:endParaRPr lang="en-US" b="1" u="sng" smtClean="0"/>
          </a:p>
        </p:txBody>
      </p:sp>
      <p:pic>
        <p:nvPicPr>
          <p:cNvPr id="19458" name="Content Placeholder 5" descr="2009 June Atlanta Trip 160 - Copy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24000"/>
            <a:ext cx="9144000" cy="5334000"/>
          </a:xfrm>
        </p:spPr>
      </p:pic>
      <p:pic>
        <p:nvPicPr>
          <p:cNvPr id="19459" name="Picture 6" descr="File:Delta logo.sv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5410200"/>
            <a:ext cx="4200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Delta Airlines  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en-US" sz="3000" smtClean="0">
                <a:latin typeface="Comic Sans MS" pitchFamily="66" charset="0"/>
              </a:rPr>
              <a:t>is a United States </a:t>
            </a:r>
            <a:r>
              <a:rPr lang="en-US" sz="3000" smtClean="0">
                <a:latin typeface="Comic Sans MS" pitchFamily="66" charset="0"/>
                <a:hlinkClick r:id="rId2" tooltip="Airline"/>
              </a:rPr>
              <a:t>airline</a:t>
            </a:r>
            <a:r>
              <a:rPr lang="en-US" sz="3000" smtClean="0">
                <a:latin typeface="Comic Sans MS" pitchFamily="66" charset="0"/>
              </a:rPr>
              <a:t> based and headquartered in </a:t>
            </a:r>
            <a:r>
              <a:rPr lang="en-US" sz="3000" smtClean="0">
                <a:latin typeface="Comic Sans MS" pitchFamily="66" charset="0"/>
                <a:hlinkClick r:id="rId3" tooltip="Atlanta"/>
              </a:rPr>
              <a:t>Atlanta</a:t>
            </a:r>
            <a:r>
              <a:rPr lang="en-US" sz="3000" smtClean="0">
                <a:latin typeface="Comic Sans MS" pitchFamily="66" charset="0"/>
              </a:rPr>
              <a:t>, </a:t>
            </a:r>
            <a:r>
              <a:rPr lang="en-US" sz="3000" smtClean="0">
                <a:latin typeface="Comic Sans MS" pitchFamily="66" charset="0"/>
                <a:hlinkClick r:id="rId4" tooltip="Georgia (U.S. state)"/>
              </a:rPr>
              <a:t>Georgia</a:t>
            </a:r>
            <a:r>
              <a:rPr lang="en-US" sz="3000" smtClean="0">
                <a:latin typeface="Comic Sans MS" pitchFamily="66" charset="0"/>
              </a:rPr>
              <a:t>. It is the </a:t>
            </a:r>
            <a:r>
              <a:rPr lang="en-US" sz="3000" smtClean="0">
                <a:latin typeface="Comic Sans MS" pitchFamily="66" charset="0"/>
                <a:hlinkClick r:id="rId5" tooltip="World's largest airlines"/>
              </a:rPr>
              <a:t>world's largest airline</a:t>
            </a:r>
            <a:r>
              <a:rPr lang="en-US" sz="3000" smtClean="0">
                <a:latin typeface="Comic Sans MS" pitchFamily="66" charset="0"/>
              </a:rPr>
              <a:t> in terms of passenger traffic and fleet size. Delta, spans from </a:t>
            </a:r>
            <a:r>
              <a:rPr lang="en-US" sz="3000" smtClean="0">
                <a:latin typeface="Comic Sans MS" pitchFamily="66" charset="0"/>
                <a:hlinkClick r:id="rId6" tooltip="North America"/>
              </a:rPr>
              <a:t>North America</a:t>
            </a:r>
            <a:r>
              <a:rPr lang="en-US" sz="3000" smtClean="0">
                <a:latin typeface="Comic Sans MS" pitchFamily="66" charset="0"/>
              </a:rPr>
              <a:t>, </a:t>
            </a:r>
            <a:r>
              <a:rPr lang="en-US" sz="3000" smtClean="0">
                <a:latin typeface="Comic Sans MS" pitchFamily="66" charset="0"/>
                <a:hlinkClick r:id="rId7" tooltip="South America"/>
              </a:rPr>
              <a:t>South America</a:t>
            </a:r>
            <a:r>
              <a:rPr lang="en-US" sz="3000" smtClean="0">
                <a:latin typeface="Comic Sans MS" pitchFamily="66" charset="0"/>
              </a:rPr>
              <a:t>, </a:t>
            </a:r>
            <a:r>
              <a:rPr lang="en-US" sz="3000" smtClean="0">
                <a:latin typeface="Comic Sans MS" pitchFamily="66" charset="0"/>
                <a:hlinkClick r:id="rId8" tooltip="Europe"/>
              </a:rPr>
              <a:t>Europe</a:t>
            </a:r>
            <a:r>
              <a:rPr lang="en-US" sz="3000" smtClean="0">
                <a:latin typeface="Comic Sans MS" pitchFamily="66" charset="0"/>
              </a:rPr>
              <a:t>, </a:t>
            </a:r>
            <a:r>
              <a:rPr lang="en-US" sz="3000" smtClean="0">
                <a:latin typeface="Comic Sans MS" pitchFamily="66" charset="0"/>
                <a:hlinkClick r:id="rId9" tooltip="Asia"/>
              </a:rPr>
              <a:t>Asia</a:t>
            </a:r>
            <a:r>
              <a:rPr lang="en-US" sz="3000" smtClean="0">
                <a:latin typeface="Comic Sans MS" pitchFamily="66" charset="0"/>
              </a:rPr>
              <a:t>, </a:t>
            </a:r>
            <a:r>
              <a:rPr lang="en-US" sz="3000" smtClean="0">
                <a:latin typeface="Comic Sans MS" pitchFamily="66" charset="0"/>
                <a:hlinkClick r:id="rId10" tooltip="Africa"/>
              </a:rPr>
              <a:t>Africa</a:t>
            </a:r>
            <a:r>
              <a:rPr lang="en-US" sz="3000" smtClean="0">
                <a:latin typeface="Comic Sans MS" pitchFamily="66" charset="0"/>
              </a:rPr>
              <a:t>, the </a:t>
            </a:r>
            <a:r>
              <a:rPr lang="en-US" sz="3000" smtClean="0">
                <a:latin typeface="Comic Sans MS" pitchFamily="66" charset="0"/>
                <a:hlinkClick r:id="rId11" tooltip="Middle East"/>
              </a:rPr>
              <a:t>Middle East</a:t>
            </a:r>
            <a:r>
              <a:rPr lang="en-US" sz="3000" smtClean="0">
                <a:latin typeface="Comic Sans MS" pitchFamily="66" charset="0"/>
              </a:rPr>
              <a:t>, the </a:t>
            </a:r>
            <a:r>
              <a:rPr lang="en-US" sz="3000" smtClean="0">
                <a:latin typeface="Comic Sans MS" pitchFamily="66" charset="0"/>
                <a:hlinkClick r:id="rId12" tooltip="Caribbean"/>
              </a:rPr>
              <a:t>Caribbean</a:t>
            </a:r>
            <a:r>
              <a:rPr lang="en-US" sz="3000" smtClean="0">
                <a:latin typeface="Comic Sans MS" pitchFamily="66" charset="0"/>
              </a:rPr>
              <a:t>, and </a:t>
            </a:r>
            <a:r>
              <a:rPr lang="en-US" sz="3000" smtClean="0">
                <a:latin typeface="Comic Sans MS" pitchFamily="66" charset="0"/>
                <a:hlinkClick r:id="rId13" tooltip="Australia"/>
              </a:rPr>
              <a:t>Australia</a:t>
            </a:r>
            <a:r>
              <a:rPr lang="en-US" sz="3000" smtClean="0">
                <a:latin typeface="Comic Sans MS" pitchFamily="66" charset="0"/>
              </a:rPr>
              <a:t>. Delta began service to </a:t>
            </a:r>
            <a:r>
              <a:rPr lang="en-US" sz="3000" smtClean="0">
                <a:latin typeface="Comic Sans MS" pitchFamily="66" charset="0"/>
                <a:hlinkClick r:id="rId14" tooltip="Sydney, Australia"/>
              </a:rPr>
              <a:t>Sydney, Australia</a:t>
            </a:r>
            <a:r>
              <a:rPr lang="en-US" sz="3000" smtClean="0">
                <a:latin typeface="Comic Sans MS" pitchFamily="66" charset="0"/>
              </a:rPr>
              <a:t> from </a:t>
            </a:r>
            <a:r>
              <a:rPr lang="en-US" sz="3000" smtClean="0">
                <a:latin typeface="Comic Sans MS" pitchFamily="66" charset="0"/>
                <a:hlinkClick r:id="rId15" tooltip="Los Angeles"/>
              </a:rPr>
              <a:t>Los Angeles</a:t>
            </a:r>
            <a:r>
              <a:rPr lang="en-US" sz="3000" smtClean="0">
                <a:latin typeface="Comic Sans MS" pitchFamily="66" charset="0"/>
              </a:rPr>
              <a:t> in July 2009, which at the time made it the only current American carrier to serve every continent except </a:t>
            </a:r>
            <a:r>
              <a:rPr lang="en-US" sz="3000" smtClean="0">
                <a:latin typeface="Comic Sans MS" pitchFamily="66" charset="0"/>
                <a:hlinkClick r:id="rId16" tooltip="Antarctica"/>
              </a:rPr>
              <a:t>Antarctica</a:t>
            </a:r>
            <a:r>
              <a:rPr lang="en-US" sz="3000" smtClean="0">
                <a:latin typeface="Comic Sans MS" pitchFamily="66" charset="0"/>
              </a:rPr>
              <a:t>. Delta flies to over 375 destinations in 88 countries across 6 continents. </a:t>
            </a:r>
          </a:p>
        </p:txBody>
      </p:sp>
      <p:pic>
        <p:nvPicPr>
          <p:cNvPr id="20483" name="Picture 5" descr="File:Delta logo.svg">
            <a:hlinkClick r:id="rId17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724400" y="6019800"/>
            <a:ext cx="4200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0000"/>
                </a:solidFill>
                <a:latin typeface="Comic Sans MS" pitchFamily="66" charset="0"/>
              </a:rPr>
              <a:t>Delta Airlines</a:t>
            </a: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228600" y="12192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\</a:t>
            </a:r>
          </a:p>
        </p:txBody>
      </p:sp>
      <p:sp>
        <p:nvSpPr>
          <p:cNvPr id="21507" name="Rectangle 8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Comic Sans MS" pitchFamily="66" charset="0"/>
                <a:hlinkClick r:id="rId2"/>
              </a:rPr>
              <a:t>http://en.wikipedia.org/wiki/Delta_Air_Lines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u="sng" smtClean="0">
                <a:latin typeface="Comic Sans MS" pitchFamily="66" charset="0"/>
              </a:rPr>
              <a:t>Delta Stats and Facts</a:t>
            </a:r>
            <a:r>
              <a:rPr lang="en-US" smtClean="0">
                <a:latin typeface="Comic Sans MS" pitchFamily="66" charset="0"/>
              </a:rPr>
              <a:t>: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Comic Sans MS" pitchFamily="66" charset="0"/>
                <a:hlinkClick r:id="rId3"/>
              </a:rPr>
              <a:t>http://www.delta.com/about_delta/corporate_information/delta_stats_facts/index.jsp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21508" name="Picture 9" descr="File:Delta logo.sv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6019800"/>
            <a:ext cx="4200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572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6  GA’s Businesses</vt:lpstr>
      <vt:lpstr>Entrepreneurs</vt:lpstr>
      <vt:lpstr>How do entrepreneurs take risks to develop new goods and services to start a business?</vt:lpstr>
      <vt:lpstr>Coca-Cola</vt:lpstr>
      <vt:lpstr>Coca-Cola</vt:lpstr>
      <vt:lpstr>Coca-Cola</vt:lpstr>
      <vt:lpstr>Delta Airlines</vt:lpstr>
      <vt:lpstr>Delta Airlines   </vt:lpstr>
      <vt:lpstr>Delta Airlines</vt:lpstr>
      <vt:lpstr>Georgia-Pacific</vt:lpstr>
      <vt:lpstr>Georgia-Pacific</vt:lpstr>
      <vt:lpstr>Home Depot</vt:lpstr>
      <vt:lpstr>Home Depot</vt:lpstr>
      <vt:lpstr>Home Depot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 GA’s Businesses</dc:title>
  <dc:creator>Ellis introduction</dc:creator>
  <cp:lastModifiedBy>Angela Ellis</cp:lastModifiedBy>
  <cp:revision>20</cp:revision>
  <cp:lastPrinted>2012-02-02T14:19:56Z</cp:lastPrinted>
  <dcterms:created xsi:type="dcterms:W3CDTF">2010-02-07T04:38:44Z</dcterms:created>
  <dcterms:modified xsi:type="dcterms:W3CDTF">2013-01-28T14:09:41Z</dcterms:modified>
</cp:coreProperties>
</file>